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0"/>
  </p:notesMasterIdLst>
  <p:handoutMasterIdLst>
    <p:handoutMasterId r:id="rId41"/>
  </p:handoutMasterIdLst>
  <p:sldIdLst>
    <p:sldId id="1368" r:id="rId5"/>
    <p:sldId id="1378" r:id="rId6"/>
    <p:sldId id="1369" r:id="rId7"/>
    <p:sldId id="1396" r:id="rId8"/>
    <p:sldId id="1421" r:id="rId9"/>
    <p:sldId id="1420" r:id="rId10"/>
    <p:sldId id="1422" r:id="rId11"/>
    <p:sldId id="1379" r:id="rId12"/>
    <p:sldId id="1423" r:id="rId13"/>
    <p:sldId id="1364" r:id="rId14"/>
    <p:sldId id="1424" r:id="rId15"/>
    <p:sldId id="1430" r:id="rId16"/>
    <p:sldId id="1425" r:id="rId17"/>
    <p:sldId id="1432" r:id="rId18"/>
    <p:sldId id="1433" r:id="rId19"/>
    <p:sldId id="1436" r:id="rId20"/>
    <p:sldId id="1437" r:id="rId21"/>
    <p:sldId id="1438" r:id="rId22"/>
    <p:sldId id="1426" r:id="rId23"/>
    <p:sldId id="1431" r:id="rId24"/>
    <p:sldId id="1434" r:id="rId25"/>
    <p:sldId id="1398" r:id="rId26"/>
    <p:sldId id="1427" r:id="rId27"/>
    <p:sldId id="1428" r:id="rId28"/>
    <p:sldId id="1439" r:id="rId29"/>
    <p:sldId id="1440" r:id="rId30"/>
    <p:sldId id="1441" r:id="rId31"/>
    <p:sldId id="1429" r:id="rId32"/>
    <p:sldId id="1442" r:id="rId33"/>
    <p:sldId id="1443" r:id="rId34"/>
    <p:sldId id="1363" r:id="rId35"/>
    <p:sldId id="1402" r:id="rId36"/>
    <p:sldId id="1444" r:id="rId37"/>
    <p:sldId id="1445" r:id="rId38"/>
    <p:sldId id="1446" r:id="rId39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Diane Smith" initials="DS" lastIdx="3" clrIdx="4">
    <p:extLst>
      <p:ext uri="{19B8F6BF-5375-455C-9EA6-DF929625EA0E}">
        <p15:presenceInfo xmlns:p15="http://schemas.microsoft.com/office/powerpoint/2012/main" userId="fca94274d05e11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454"/>
    <a:srgbClr val="2D93AA"/>
    <a:srgbClr val="FFFFFF"/>
    <a:srgbClr val="00BBC9"/>
    <a:srgbClr val="F3F3F3"/>
    <a:srgbClr val="144D63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6066" autoAdjust="0"/>
  </p:normalViewPr>
  <p:slideViewPr>
    <p:cSldViewPr snapToGrid="0">
      <p:cViewPr varScale="1">
        <p:scale>
          <a:sx n="62" d="100"/>
          <a:sy n="62" d="100"/>
        </p:scale>
        <p:origin x="96" y="94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-4216" y="-8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CA8E1BB1-B036-4140-B110-296DC0701D04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9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59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22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5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8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4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52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9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43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349E81-A09C-694F-8B7B-0101822D54DB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21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39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3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51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12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92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59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11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3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33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30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DE6D8B7-7BB6-4743-BA80-487E69FDD040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1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7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27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714061-1F30-6B4A-8EBD-DE86902440F9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2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7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5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4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ctr"/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Histograms (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Tableau Experience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) Paul</a:t>
            </a:r>
          </a:p>
          <a:p>
            <a:pPr lvl="0" fontAlgn="ctr"/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Percentiles, Distributions/Summary Card (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Quiz Scores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) Rob</a:t>
            </a:r>
          </a:p>
          <a:p>
            <a:pPr lvl="0" fontAlgn="ctr"/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Box Plots (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Compensation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) Paul</a:t>
            </a:r>
          </a:p>
          <a:p>
            <a:pPr lvl="1" fontAlgn="ctr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a Box Plot in Tableau?</a:t>
            </a:r>
          </a:p>
          <a:p>
            <a:pPr lvl="0" fontAlgn="ctr"/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Control Chart (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Manufacturing Defects)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Rob</a:t>
            </a:r>
          </a:p>
          <a:p>
            <a:pPr lvl="0" fontAlgn="ctr"/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Trend Lines (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Housing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) Paul</a:t>
            </a:r>
          </a:p>
          <a:p>
            <a:pPr lvl="1" fontAlgn="ctr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 Models</a:t>
            </a:r>
          </a:p>
          <a:p>
            <a:pPr lvl="0" fontAlgn="ctr"/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Correlation and Covariance Rob</a:t>
            </a:r>
          </a:p>
          <a:p>
            <a:pPr lvl="0" fontAlgn="ctr"/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Forecasting (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Housing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) Paul</a:t>
            </a:r>
          </a:p>
          <a:p>
            <a:pPr lvl="1" fontAlgn="ctr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Forecasting Options, Models</a:t>
            </a:r>
          </a:p>
          <a:p>
            <a:pPr lvl="0" fontAlgn="ctr"/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Clustering (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Flowers)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Rob</a:t>
            </a:r>
          </a:p>
          <a:p>
            <a:pPr lvl="1" fontAlgn="ctr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Model/K-Means: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10/4/2017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7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62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03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66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887424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3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4468227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20770003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0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4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42" r:id="rId2"/>
    <p:sldLayoutId id="2147484355" r:id="rId3"/>
    <p:sldLayoutId id="2147484356" r:id="rId4"/>
    <p:sldLayoutId id="2147484300" r:id="rId5"/>
    <p:sldLayoutId id="2147484343" r:id="rId6"/>
    <p:sldLayoutId id="2147484358" r:id="rId7"/>
    <p:sldLayoutId id="2147484357" r:id="rId8"/>
    <p:sldLayoutId id="2147484266" r:id="rId9"/>
    <p:sldLayoutId id="2147484340" r:id="rId10"/>
    <p:sldLayoutId id="2147484341" r:id="rId11"/>
    <p:sldLayoutId id="2147484331" r:id="rId12"/>
    <p:sldLayoutId id="2147484332" r:id="rId13"/>
    <p:sldLayoutId id="2147484344" r:id="rId14"/>
    <p:sldLayoutId id="2147484345" r:id="rId15"/>
    <p:sldLayoutId id="2147484333" r:id="rId16"/>
    <p:sldLayoutId id="2147484249" r:id="rId17"/>
    <p:sldLayoutId id="2147484334" r:id="rId18"/>
    <p:sldLayoutId id="2147484346" r:id="rId19"/>
    <p:sldLayoutId id="2147484347" r:id="rId20"/>
    <p:sldLayoutId id="2147484348" r:id="rId21"/>
    <p:sldLayoutId id="2147484349" r:id="rId22"/>
    <p:sldLayoutId id="2147484351" r:id="rId23"/>
    <p:sldLayoutId id="2147484352" r:id="rId24"/>
    <p:sldLayoutId id="2147484354" r:id="rId25"/>
    <p:sldLayoutId id="2147484360" r:id="rId26"/>
    <p:sldLayoutId id="2147484361" r:id="rId27"/>
    <p:sldLayoutId id="2147484363" r:id="rId28"/>
    <p:sldLayoutId id="2147484362" r:id="rId29"/>
    <p:sldLayoutId id="2147484364" r:id="rId30"/>
    <p:sldLayoutId id="2147484365" r:id="rId31"/>
    <p:sldLayoutId id="2147484295" r:id="rId32"/>
    <p:sldLayoutId id="2147484359" r:id="rId33"/>
    <p:sldLayoutId id="2147484337" r:id="rId34"/>
    <p:sldLayoutId id="2147484315" r:id="rId35"/>
    <p:sldLayoutId id="2147484336" r:id="rId36"/>
    <p:sldLayoutId id="2147484335" r:id="rId37"/>
    <p:sldLayoutId id="2147484338" r:id="rId38"/>
    <p:sldLayoutId id="2147484339" r:id="rId39"/>
    <p:sldLayoutId id="2147484309" r:id="rId40"/>
    <p:sldLayoutId id="2147484324" r:id="rId41"/>
    <p:sldLayoutId id="2147484323" r:id="rId42"/>
    <p:sldLayoutId id="2147484326" r:id="rId43"/>
    <p:sldLayoutId id="2147484327" r:id="rId44"/>
    <p:sldLayoutId id="2147484256" r:id="rId45"/>
    <p:sldLayoutId id="2147484316" r:id="rId46"/>
    <p:sldLayoutId id="2147484317" r:id="rId47"/>
    <p:sldLayoutId id="2147484319" r:id="rId48"/>
    <p:sldLayoutId id="2147484320" r:id="rId49"/>
    <p:sldLayoutId id="2147484321" r:id="rId50"/>
    <p:sldLayoutId id="2147484313" r:id="rId51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24274" y="1979388"/>
            <a:ext cx="5450909" cy="44812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Histograms show us the distribution of numerical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8" y="1427011"/>
            <a:ext cx="7542857" cy="6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8" y="2450893"/>
            <a:ext cx="6319757" cy="5290403"/>
          </a:xfrm>
          <a:prstGeom prst="rect">
            <a:avLst/>
          </a:prstGeom>
        </p:spPr>
      </p:pic>
      <p:sp>
        <p:nvSpPr>
          <p:cNvPr id="5" name="Text Placeholder 10"/>
          <p:cNvSpPr txBox="1">
            <a:spLocks/>
          </p:cNvSpPr>
          <p:nvPr/>
        </p:nvSpPr>
        <p:spPr>
          <a:xfrm>
            <a:off x="7488386" y="1533549"/>
            <a:ext cx="6325021" cy="81080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Cumulative Histogram</a:t>
            </a:r>
          </a:p>
        </p:txBody>
      </p:sp>
      <p:sp>
        <p:nvSpPr>
          <p:cNvPr id="7" name="Text Placeholder 12"/>
          <p:cNvSpPr txBox="1">
            <a:spLocks/>
          </p:cNvSpPr>
          <p:nvPr/>
        </p:nvSpPr>
        <p:spPr>
          <a:xfrm>
            <a:off x="545739" y="1533550"/>
            <a:ext cx="6319756" cy="81080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Basic Histogram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387" y="2450892"/>
            <a:ext cx="6325021" cy="529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97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23905" y="6513282"/>
            <a:ext cx="4185184" cy="586700"/>
          </a:xfrm>
        </p:spPr>
        <p:txBody>
          <a:bodyPr>
            <a:normAutofit fontScale="92500"/>
          </a:bodyPr>
          <a:lstStyle/>
          <a:p>
            <a:r>
              <a:rPr lang="en-US" sz="2400" b="0" dirty="0">
                <a:solidFill>
                  <a:schemeClr val="tx1"/>
                </a:solidFill>
                <a:latin typeface="+mn-lt"/>
              </a:rPr>
              <a:t>Percentile of </a:t>
            </a:r>
            <a:r>
              <a:rPr lang="en-US" sz="2600" b="0" dirty="0">
                <a:solidFill>
                  <a:schemeClr val="tx1"/>
                </a:solidFill>
                <a:latin typeface="+mn-lt"/>
              </a:rPr>
              <a:t>Teachers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 Score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16" y="1670141"/>
            <a:ext cx="3361905" cy="602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4416"/>
          <a:stretch/>
        </p:blipFill>
        <p:spPr>
          <a:xfrm>
            <a:off x="5010323" y="7053866"/>
            <a:ext cx="3459119" cy="644846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875714" y="1876208"/>
            <a:ext cx="6817942" cy="4481227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900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11825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80750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9675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Percentiles indicate the value below which a given percentage of the observed data falls.</a:t>
            </a:r>
          </a:p>
          <a:p>
            <a:endParaRPr lang="en-US" dirty="0"/>
          </a:p>
          <a:p>
            <a:r>
              <a:rPr lang="en-US" dirty="0"/>
              <a:t>Ex: If a school is in the 66.7</a:t>
            </a:r>
            <a:r>
              <a:rPr lang="en-US" baseline="30000" dirty="0"/>
              <a:t>th</a:t>
            </a:r>
            <a:r>
              <a:rPr lang="en-US" dirty="0"/>
              <a:t> percentile, their teacher score is better or stronger than 2/3 of compared schools. </a:t>
            </a:r>
          </a:p>
        </p:txBody>
      </p:sp>
    </p:spTree>
    <p:extLst>
      <p:ext uri="{BB962C8B-B14F-4D97-AF65-F5344CB8AC3E}">
        <p14:creationId xmlns:p14="http://schemas.microsoft.com/office/powerpoint/2010/main" val="19106734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7724254" y="1427012"/>
            <a:ext cx="5679428" cy="98990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Traditional Box Plot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1347173" y="1427011"/>
            <a:ext cx="5696459" cy="98990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Tableau Box Plot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73" y="2573414"/>
            <a:ext cx="5696459" cy="5240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254" y="2573413"/>
            <a:ext cx="5679428" cy="52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858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Tableau Box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27" y="1427011"/>
            <a:ext cx="8447619" cy="6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245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Tableau Box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27" y="1427011"/>
            <a:ext cx="8447619" cy="6352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52938" y="5242132"/>
            <a:ext cx="1843227" cy="849463"/>
          </a:xfrm>
          <a:prstGeom prst="rect">
            <a:avLst/>
          </a:prstGeom>
          <a:ln>
            <a:solidFill>
              <a:schemeClr val="accent1"/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000" b="1" dirty="0">
                <a:solidFill>
                  <a:schemeClr val="bg1"/>
                </a:solidFill>
              </a:rPr>
              <a:t>Interquartile Range</a:t>
            </a:r>
          </a:p>
        </p:txBody>
      </p:sp>
      <p:sp>
        <p:nvSpPr>
          <p:cNvPr id="5" name="Right Brace 4"/>
          <p:cNvSpPr/>
          <p:nvPr/>
        </p:nvSpPr>
        <p:spPr>
          <a:xfrm>
            <a:off x="9186486" y="5341469"/>
            <a:ext cx="657643" cy="650790"/>
          </a:xfrm>
          <a:prstGeom prst="rightBrace">
            <a:avLst/>
          </a:prstGeom>
          <a:ln w="28575">
            <a:solidFill>
              <a:schemeClr val="accent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4194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Tableau Box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27" y="1427011"/>
            <a:ext cx="8447619" cy="6352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67785" y="5242132"/>
            <a:ext cx="1843227" cy="849463"/>
          </a:xfrm>
          <a:prstGeom prst="rect">
            <a:avLst/>
          </a:prstGeom>
          <a:ln>
            <a:solidFill>
              <a:schemeClr val="accent1"/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000" b="1" dirty="0">
                <a:solidFill>
                  <a:schemeClr val="bg1"/>
                </a:solidFill>
              </a:rPr>
              <a:t>1.5 times the IQR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224330" y="5152000"/>
            <a:ext cx="659028" cy="477796"/>
          </a:xfrm>
          <a:prstGeom prst="straightConnector1">
            <a:avLst/>
          </a:prstGeom>
          <a:ln w="28575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9224330" y="5811027"/>
            <a:ext cx="659028" cy="593124"/>
          </a:xfrm>
          <a:prstGeom prst="straightConnector1">
            <a:avLst/>
          </a:prstGeom>
          <a:ln w="28575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7462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Tableau Box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27" y="1427011"/>
            <a:ext cx="8447619" cy="6352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16490" y="3801086"/>
            <a:ext cx="1843227" cy="572464"/>
          </a:xfrm>
          <a:prstGeom prst="rect">
            <a:avLst/>
          </a:prstGeom>
          <a:ln>
            <a:solidFill>
              <a:schemeClr val="accent1"/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000" b="1" dirty="0">
                <a:solidFill>
                  <a:schemeClr val="bg1"/>
                </a:solidFill>
              </a:rPr>
              <a:t>Outliers!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175078" y="4076423"/>
            <a:ext cx="871168" cy="10895"/>
          </a:xfrm>
          <a:prstGeom prst="straightConnector1">
            <a:avLst/>
          </a:prstGeom>
          <a:ln w="28575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 bwMode="auto">
          <a:xfrm>
            <a:off x="8489295" y="3746910"/>
            <a:ext cx="535460" cy="807309"/>
          </a:xfrm>
          <a:prstGeom prst="ellipse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581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Card - Skewness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35" y="1427011"/>
            <a:ext cx="10485714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49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6997812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Card - Kurtosis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" y="1427011"/>
            <a:ext cx="10257143" cy="6657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81146" y="2420333"/>
            <a:ext cx="3428950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Positive Excess Kurtosis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81146" y="5624684"/>
            <a:ext cx="3428950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Negative Excess Kurtosis</a:t>
            </a:r>
          </a:p>
        </p:txBody>
      </p:sp>
    </p:spTree>
    <p:extLst>
      <p:ext uri="{BB962C8B-B14F-4D97-AF65-F5344CB8AC3E}">
        <p14:creationId xmlns:p14="http://schemas.microsoft.com/office/powerpoint/2010/main" val="42883311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Modulo (%)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7361" y="1964398"/>
            <a:ext cx="6817942" cy="4481227"/>
          </a:xfrm>
        </p:spPr>
        <p:txBody>
          <a:bodyPr>
            <a:noAutofit/>
          </a:bodyPr>
          <a:lstStyle/>
          <a:p>
            <a:r>
              <a:rPr lang="en-US" dirty="0"/>
              <a:t>Modulo is written X % Y and returns the remainder of X / Y, where X and Y are integers. </a:t>
            </a:r>
          </a:p>
          <a:p>
            <a:endParaRPr lang="en-US" dirty="0"/>
          </a:p>
          <a:p>
            <a:r>
              <a:rPr lang="en-US" dirty="0"/>
              <a:t>We can use Modulo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Determine whether a number is odd or even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 time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Group values arbitrarily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037295"/>
              </p:ext>
            </p:extLst>
          </p:nvPr>
        </p:nvGraphicFramePr>
        <p:xfrm>
          <a:off x="1745215" y="1651014"/>
          <a:ext cx="4553398" cy="60585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9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35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Remainder (Result)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1 %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baseline="0" dirty="0"/>
                        <a:t>1/5 </a:t>
                      </a:r>
                      <a:r>
                        <a:rPr lang="en-US" sz="2670" baseline="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baseline="0" dirty="0">
                          <a:sym typeface="Wingdings" panose="05000000000000000000" pitchFamily="2" charset="2"/>
                        </a:rPr>
                        <a:t>1</a:t>
                      </a:r>
                      <a:endParaRPr lang="en-US" sz="267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2 %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2/5 </a:t>
                      </a:r>
                      <a:r>
                        <a:rPr lang="en-US" sz="267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dirty="0">
                          <a:sym typeface="Wingdings" panose="05000000000000000000" pitchFamily="2" charset="2"/>
                        </a:rPr>
                        <a:t>2</a:t>
                      </a:r>
                      <a:endParaRPr lang="en-US" sz="267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3 %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3/5 </a:t>
                      </a:r>
                      <a:r>
                        <a:rPr lang="en-US" sz="267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4 %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4/5 </a:t>
                      </a:r>
                      <a:r>
                        <a:rPr lang="en-US" sz="267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dirty="0">
                          <a:sym typeface="Wingdings" panose="05000000000000000000" pitchFamily="2" charset="2"/>
                        </a:rPr>
                        <a:t>4</a:t>
                      </a:r>
                      <a:endParaRPr lang="en-US" sz="267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5 %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5/5 (1)</a:t>
                      </a:r>
                      <a:r>
                        <a:rPr lang="en-US" sz="2670" baseline="0" dirty="0"/>
                        <a:t> </a:t>
                      </a:r>
                      <a:r>
                        <a:rPr lang="en-US" sz="2670" baseline="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baseline="0" dirty="0">
                          <a:sym typeface="Wingdings" panose="05000000000000000000" pitchFamily="2" charset="2"/>
                        </a:rPr>
                        <a:t>0</a:t>
                      </a:r>
                      <a:endParaRPr lang="en-US" sz="267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6 %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6/5 </a:t>
                      </a:r>
                      <a:r>
                        <a:rPr lang="en-US" sz="267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dirty="0">
                          <a:sym typeface="Wingdings" panose="05000000000000000000" pitchFamily="2" charset="2"/>
                        </a:rPr>
                        <a:t>1</a:t>
                      </a:r>
                      <a:endParaRPr lang="en-US" sz="267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7 %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7/5 </a:t>
                      </a:r>
                      <a:r>
                        <a:rPr lang="en-US" sz="267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dirty="0">
                          <a:sym typeface="Wingdings" panose="05000000000000000000" pitchFamily="2" charset="2"/>
                        </a:rPr>
                        <a:t>2</a:t>
                      </a:r>
                      <a:endParaRPr lang="en-US" sz="267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8 %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8/5 </a:t>
                      </a:r>
                      <a:r>
                        <a:rPr lang="en-US" sz="267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dirty="0">
                          <a:sym typeface="Wingdings" panose="05000000000000000000" pitchFamily="2" charset="2"/>
                        </a:rPr>
                        <a:t>3</a:t>
                      </a:r>
                      <a:endParaRPr lang="en-US" sz="267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9 %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9/5 </a:t>
                      </a:r>
                      <a:r>
                        <a:rPr lang="en-US" sz="267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dirty="0">
                          <a:sym typeface="Wingdings" panose="05000000000000000000" pitchFamily="2" charset="2"/>
                        </a:rPr>
                        <a:t>4</a:t>
                      </a:r>
                      <a:endParaRPr lang="en-US" sz="267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15327">
                <a:tc>
                  <a:txBody>
                    <a:bodyPr/>
                    <a:lstStyle/>
                    <a:p>
                      <a:r>
                        <a:rPr lang="en-US" sz="2670" dirty="0"/>
                        <a:t>10</a:t>
                      </a:r>
                      <a:r>
                        <a:rPr lang="en-US" sz="2670" baseline="0" dirty="0"/>
                        <a:t> % 5</a:t>
                      </a:r>
                      <a:endParaRPr lang="en-US" sz="267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70" dirty="0"/>
                        <a:t>10/5</a:t>
                      </a:r>
                      <a:r>
                        <a:rPr lang="en-US" sz="2670" baseline="0" dirty="0"/>
                        <a:t> (2) </a:t>
                      </a:r>
                      <a:r>
                        <a:rPr lang="en-US" sz="2670" baseline="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670" b="1" baseline="0" dirty="0">
                          <a:sym typeface="Wingdings" panose="05000000000000000000" pitchFamily="2" charset="2"/>
                        </a:rPr>
                        <a:t>0</a:t>
                      </a:r>
                      <a:endParaRPr lang="en-US" sz="267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8912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63527" y="1979388"/>
            <a:ext cx="3927423" cy="4481227"/>
          </a:xfrm>
        </p:spPr>
        <p:txBody>
          <a:bodyPr>
            <a:normAutofit/>
          </a:bodyPr>
          <a:lstStyle/>
          <a:p>
            <a:r>
              <a:rPr lang="en-US" dirty="0"/>
              <a:t>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</a:t>
            </a:r>
            <a:endParaRPr lang="en-US" b="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Exponential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Logarithmic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Polynomial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1" y="1427011"/>
            <a:ext cx="8126014" cy="64239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3661" y="4380449"/>
            <a:ext cx="3924300" cy="517065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3"/>
            </a:solidFill>
            <a:prstDash val="dash"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Avg. Inventory = -313 * Month + 10,985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842010" y="3380325"/>
            <a:ext cx="504825" cy="1000124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47992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Models</a:t>
            </a:r>
          </a:p>
        </p:txBody>
      </p:sp>
      <p:pic>
        <p:nvPicPr>
          <p:cNvPr id="6" name="Picture 4" descr="C:\Users\abarker\AppData\Local\Temp\SNAGHTML4701ff8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679" y="1767919"/>
            <a:ext cx="10907826" cy="5663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74772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barker\AppData\Local\Temp\SNAGHTML4770493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679" y="1767918"/>
            <a:ext cx="10907826" cy="56639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Models</a:t>
            </a:r>
          </a:p>
        </p:txBody>
      </p:sp>
    </p:spTree>
    <p:extLst>
      <p:ext uri="{BB962C8B-B14F-4D97-AF65-F5344CB8AC3E}">
        <p14:creationId xmlns:p14="http://schemas.microsoft.com/office/powerpoint/2010/main" val="31671728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barker\AppData\Local\Temp\SNAGHTML47727d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679" y="1767918"/>
            <a:ext cx="10907826" cy="56639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Models</a:t>
            </a:r>
          </a:p>
        </p:txBody>
      </p:sp>
    </p:spTree>
    <p:extLst>
      <p:ext uri="{BB962C8B-B14F-4D97-AF65-F5344CB8AC3E}">
        <p14:creationId xmlns:p14="http://schemas.microsoft.com/office/powerpoint/2010/main" val="17908928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293901" y="2128852"/>
            <a:ext cx="4701401" cy="44812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Pearson’s correlation coefficient is a measure of the strength and direction of the linear relationship between two variables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67" y="1573967"/>
            <a:ext cx="7921760" cy="5704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11" y="7311920"/>
            <a:ext cx="7113215" cy="5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228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74" y="1909200"/>
            <a:ext cx="13088636" cy="51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9007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92154" y="2324016"/>
            <a:ext cx="6817942" cy="4481227"/>
          </a:xfrm>
        </p:spPr>
        <p:txBody>
          <a:bodyPr>
            <a:normAutofit/>
          </a:bodyPr>
          <a:lstStyle/>
          <a:p>
            <a:r>
              <a:rPr lang="en-US" dirty="0"/>
              <a:t>Grouping a set of objects such that marks within each cluster are more similar to one another than they are to marks in other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47" y="2324016"/>
            <a:ext cx="5382883" cy="413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124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7" y="2500313"/>
            <a:ext cx="12464557" cy="2877229"/>
          </a:xfrm>
        </p:spPr>
        <p:txBody>
          <a:bodyPr/>
          <a:lstStyle/>
          <a:p>
            <a:r>
              <a:rPr lang="en-US" dirty="0"/>
              <a:t>Thinking Outside the Box(plot)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21413" y="5377543"/>
            <a:ext cx="11629828" cy="1665514"/>
          </a:xfrm>
        </p:spPr>
        <p:txBody>
          <a:bodyPr/>
          <a:lstStyle/>
          <a:p>
            <a:r>
              <a:rPr lang="en-US" dirty="0"/>
              <a:t>Rob Barnhart &amp; Paul Szilard</a:t>
            </a:r>
          </a:p>
          <a:p>
            <a:r>
              <a:rPr lang="en-US" dirty="0"/>
              <a:t>Product Consultants</a:t>
            </a:r>
          </a:p>
          <a:p>
            <a:r>
              <a:rPr lang="en-US" dirty="0"/>
              <a:t>Tableau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48" y="3980790"/>
            <a:ext cx="4042462" cy="3201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427" y="1257075"/>
            <a:ext cx="4192330" cy="3201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640" y="4223149"/>
            <a:ext cx="4165618" cy="3201164"/>
          </a:xfrm>
          <a:prstGeom prst="rect">
            <a:avLst/>
          </a:prstGeom>
        </p:spPr>
      </p:pic>
      <p:sp>
        <p:nvSpPr>
          <p:cNvPr id="9" name="Bent Arrow 8"/>
          <p:cNvSpPr/>
          <p:nvPr/>
        </p:nvSpPr>
        <p:spPr bwMode="auto">
          <a:xfrm>
            <a:off x="3502599" y="2473253"/>
            <a:ext cx="1389414" cy="1248553"/>
          </a:xfrm>
          <a:prstGeom prst="bentArrow">
            <a:avLst>
              <a:gd name="adj1" fmla="val 25000"/>
              <a:gd name="adj2" fmla="val 28805"/>
              <a:gd name="adj3" fmla="val 35462"/>
              <a:gd name="adj4" fmla="val 6182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Bent Arrow 9"/>
          <p:cNvSpPr/>
          <p:nvPr/>
        </p:nvSpPr>
        <p:spPr bwMode="auto">
          <a:xfrm rot="5400000">
            <a:off x="9670741" y="2661807"/>
            <a:ext cx="1389414" cy="1248553"/>
          </a:xfrm>
          <a:prstGeom prst="bentArrow">
            <a:avLst>
              <a:gd name="adj1" fmla="val 25000"/>
              <a:gd name="adj2" fmla="val 28805"/>
              <a:gd name="adj3" fmla="val 35462"/>
              <a:gd name="adj4" fmla="val 6182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070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Last Notes</a:t>
            </a:r>
          </a:p>
        </p:txBody>
      </p:sp>
    </p:spTree>
    <p:extLst>
      <p:ext uri="{BB962C8B-B14F-4D97-AF65-F5344CB8AC3E}">
        <p14:creationId xmlns:p14="http://schemas.microsoft.com/office/powerpoint/2010/main" val="327923957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2778498"/>
            <a:ext cx="6825384" cy="4746564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Percentiles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Box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Control Charts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solidFill>
            <a:schemeClr val="accent3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Modeling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484712" y="2778498"/>
            <a:ext cx="6825384" cy="4746564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Trend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Correlation Coefficients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1013376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4588" y="199472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Think Outside the Box(plot)</a:t>
            </a:r>
            <a:endParaRPr lang="en-US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4588" y="3710815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Think Outside the Box(plot)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Time </a:t>
            </a:r>
            <a:r>
              <a:rPr lang="en-US" sz="2400" dirty="0">
                <a:solidFill>
                  <a:srgbClr val="FFFFFF"/>
                </a:solidFill>
              </a:rPr>
              <a:t>– Time  |  Location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33734973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3" y="20055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Get on it, stat: Statistical analysis skills in Tableau</a:t>
            </a:r>
            <a:endParaRPr lang="en-US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</a:t>
            </a:r>
            <a:r>
              <a:rPr lang="en-US" sz="2400" dirty="0" smtClean="0">
                <a:solidFill>
                  <a:srgbClr val="FFFFFF"/>
                </a:solidFill>
              </a:rPr>
              <a:t>Location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Get on it, stat: Statistical analysis skills in Tableau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Time – Time  |  </a:t>
            </a:r>
            <a:r>
              <a:rPr lang="en-US" sz="2400" dirty="0">
                <a:solidFill>
                  <a:srgbClr val="FFFFFF"/>
                </a:solidFill>
              </a:rPr>
              <a:t>Location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397042046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iPhone-6-4,7-inch-Three-colors-Mo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44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08238" y="2500314"/>
            <a:ext cx="9682162" cy="2152649"/>
          </a:xfrm>
        </p:spPr>
        <p:txBody>
          <a:bodyPr/>
          <a:lstStyle/>
          <a:p>
            <a:r>
              <a:rPr lang="en-US" dirty="0"/>
              <a:t>Rob Barnhart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5913" y="4652963"/>
            <a:ext cx="9684487" cy="21704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Product Consultant</a:t>
            </a:r>
          </a:p>
          <a:p>
            <a:r>
              <a:rPr lang="en-US" dirty="0">
                <a:solidFill>
                  <a:schemeClr val="bg1"/>
                </a:solidFill>
              </a:rPr>
              <a:t>Rbarnhart@tableau.com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144" y="2082350"/>
            <a:ext cx="3784954" cy="378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5486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08238" y="2500314"/>
            <a:ext cx="9682162" cy="2152649"/>
          </a:xfrm>
        </p:spPr>
        <p:txBody>
          <a:bodyPr/>
          <a:lstStyle/>
          <a:p>
            <a:r>
              <a:rPr lang="en-US" dirty="0"/>
              <a:t>Rob Barnhart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8239" y="3970791"/>
            <a:ext cx="6494048" cy="21704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Formerly a white water rafting guide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My parents are also in this picture…</a:t>
            </a:r>
          </a:p>
          <a:p>
            <a:endParaRPr lang="en-US" sz="35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64" y="2970559"/>
            <a:ext cx="5945750" cy="3364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2847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08238" y="2500314"/>
            <a:ext cx="9682162" cy="2152649"/>
          </a:xfrm>
        </p:spPr>
        <p:txBody>
          <a:bodyPr/>
          <a:lstStyle/>
          <a:p>
            <a:r>
              <a:rPr lang="en-US" dirty="0"/>
              <a:t>Paul Szilard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5913" y="4652963"/>
            <a:ext cx="9684487" cy="21704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Senior Product Consultant &amp; Customer Consulting Trainer</a:t>
            </a:r>
          </a:p>
          <a:p>
            <a:r>
              <a:rPr lang="en-US" dirty="0">
                <a:solidFill>
                  <a:schemeClr val="bg1"/>
                </a:solidFill>
              </a:rPr>
              <a:t>PSzilard@tableau.com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8" b="22055"/>
          <a:stretch/>
        </p:blipFill>
        <p:spPr>
          <a:xfrm>
            <a:off x="8697923" y="2238756"/>
            <a:ext cx="3784954" cy="376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15969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723" y="1131081"/>
            <a:ext cx="2810682" cy="281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566" y="497481"/>
            <a:ext cx="3670732" cy="3664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08238" y="2500314"/>
            <a:ext cx="9682162" cy="2152649"/>
          </a:xfrm>
        </p:spPr>
        <p:txBody>
          <a:bodyPr/>
          <a:lstStyle/>
          <a:p>
            <a:r>
              <a:rPr lang="en-US" dirty="0"/>
              <a:t>Paul Szilard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8238" y="3941763"/>
            <a:ext cx="6075458" cy="217040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Formerly a human resources consultant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Believes if you are going to eat, you might as well eat something delicious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</a:endParaRPr>
          </a:p>
          <a:p>
            <a:endParaRPr lang="en-US" sz="35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449" y="3725474"/>
            <a:ext cx="3717843" cy="371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81" y="3941763"/>
            <a:ext cx="3644007" cy="363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2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24" y="1873769"/>
            <a:ext cx="6187846" cy="569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747" y="1545429"/>
            <a:ext cx="9243821" cy="538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191" y="1038412"/>
            <a:ext cx="8914286" cy="6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56" y="2788170"/>
            <a:ext cx="8614663" cy="523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711" y="347413"/>
            <a:ext cx="8457143" cy="66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477" y="1666121"/>
            <a:ext cx="10447619" cy="6352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9496" y="866982"/>
            <a:ext cx="8457143" cy="670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460" y="1517994"/>
            <a:ext cx="6923809" cy="64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Guided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088" y="1835953"/>
            <a:ext cx="11994418" cy="448122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n-lt"/>
              </a:rPr>
              <a:t>Select the HTML Document file titled “Welcome”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58" y="2750939"/>
            <a:ext cx="10266667" cy="49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117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17 Draft 1" id="{ECA5B032-B904-4898-8632-50642A8302C4}" vid="{DB332223-3D28-401E-9751-E687921150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630a2e83-186a-4a0f-ab27-bee8a8096ab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TC17 Draft 1</Template>
  <TotalTime>171</TotalTime>
  <Words>994</Words>
  <Application>Microsoft Office PowerPoint</Application>
  <PresentationFormat>Custom</PresentationFormat>
  <Paragraphs>271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Consolas</vt:lpstr>
      <vt:lpstr>Segoe UI</vt:lpstr>
      <vt:lpstr>Wingdings</vt:lpstr>
      <vt:lpstr>714513_TC17_PPT_Template_0428</vt:lpstr>
      <vt:lpstr>PowerPoint Presentation</vt:lpstr>
      <vt:lpstr>Welcome</vt:lpstr>
      <vt:lpstr>Thinking Outside the Box(plot)</vt:lpstr>
      <vt:lpstr>Rob Barnhart</vt:lpstr>
      <vt:lpstr>Rob Barnhart</vt:lpstr>
      <vt:lpstr>Paul Szilard</vt:lpstr>
      <vt:lpstr>Paul Szilard</vt:lpstr>
      <vt:lpstr>Agenda</vt:lpstr>
      <vt:lpstr>The Guided Website</vt:lpstr>
      <vt:lpstr>Distribution</vt:lpstr>
      <vt:lpstr>Histograms</vt:lpstr>
      <vt:lpstr>Histograms</vt:lpstr>
      <vt:lpstr>Percentiles</vt:lpstr>
      <vt:lpstr>Box Plots</vt:lpstr>
      <vt:lpstr>Anatomy of the Tableau Box Plot</vt:lpstr>
      <vt:lpstr>Anatomy of the Tableau Box Plot</vt:lpstr>
      <vt:lpstr>Anatomy of the Tableau Box Plot</vt:lpstr>
      <vt:lpstr>Anatomy of the Tableau Box Plot</vt:lpstr>
      <vt:lpstr>Summary Card - Skewness</vt:lpstr>
      <vt:lpstr>Summary Card - Kurtosis</vt:lpstr>
      <vt:lpstr>Modulo (%)</vt:lpstr>
      <vt:lpstr>Modeling</vt:lpstr>
      <vt:lpstr>Trend Lines</vt:lpstr>
      <vt:lpstr>Trend Models</vt:lpstr>
      <vt:lpstr>Trend Models</vt:lpstr>
      <vt:lpstr>Trend Models</vt:lpstr>
      <vt:lpstr>Correlation Coefficient</vt:lpstr>
      <vt:lpstr>Forecasting Models</vt:lpstr>
      <vt:lpstr>Clustering</vt:lpstr>
      <vt:lpstr>Clustering</vt:lpstr>
      <vt:lpstr>Recap &amp; Last Notes</vt:lpstr>
      <vt:lpstr>Recap</vt:lpstr>
      <vt:lpstr>PowerPoint Presentation</vt:lpstr>
      <vt:lpstr>PowerPoint Presentation</vt:lpstr>
      <vt:lpstr>PowerPoint Presentation</vt:lpstr>
    </vt:vector>
  </TitlesOfParts>
  <Company>Tableau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Paul Szilard</dc:creator>
  <cp:keywords>Tableau Conference 2016</cp:keywords>
  <cp:lastModifiedBy>Paul Szilard</cp:lastModifiedBy>
  <cp:revision>8</cp:revision>
  <dcterms:created xsi:type="dcterms:W3CDTF">2017-08-07T17:48:10Z</dcterms:created>
  <dcterms:modified xsi:type="dcterms:W3CDTF">2017-10-04T16:55:20Z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